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>
        <p:scale>
          <a:sx n="100" d="100"/>
          <a:sy n="100" d="100"/>
        </p:scale>
        <p:origin x="72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8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2" y="4936696"/>
            <a:ext cx="3636000" cy="216000"/>
          </a:xfrm>
          <a:prstGeom prst="rect">
            <a:avLst/>
          </a:prstGeom>
          <a:gradFill flip="none" rotWithShape="0">
            <a:gsLst>
              <a:gs pos="25000">
                <a:srgbClr val="EAF0F6">
                  <a:alpha val="50000"/>
                </a:srgbClr>
              </a:gs>
              <a:gs pos="8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0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6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2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8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0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8000">
                <a:srgbClr val="4C7FB4"/>
              </a:gs>
              <a:gs pos="53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6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2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2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6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0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8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52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5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6000">
                <a:srgbClr val="4C7FB4"/>
              </a:gs>
              <a:gs pos="64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0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1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7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558" y="2728847"/>
            <a:ext cx="8460991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559" y="406648"/>
            <a:ext cx="9248288" cy="2062065"/>
          </a:xfrm>
        </p:spPr>
        <p:txBody>
          <a:bodyPr anchor="b">
            <a:normAutofit/>
          </a:bodyPr>
          <a:lstStyle>
            <a:lvl1pPr algn="l">
              <a:defRPr sz="4800" b="1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11578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5314950"/>
            <a:ext cx="9745663" cy="1011600"/>
          </a:xfrm>
        </p:spPr>
        <p:txBody>
          <a:bodyPr anchor="b">
            <a:normAutofit/>
          </a:bodyPr>
          <a:lstStyle>
            <a:lvl1pPr algn="l">
              <a:defRPr sz="3200" b="1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84212" y="540619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10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ind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8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2" y="4936696"/>
            <a:ext cx="3636000" cy="216000"/>
          </a:xfrm>
          <a:prstGeom prst="rect">
            <a:avLst/>
          </a:prstGeom>
          <a:gradFill flip="none" rotWithShape="0">
            <a:gsLst>
              <a:gs pos="25000">
                <a:srgbClr val="EAF0F6">
                  <a:alpha val="50000"/>
                </a:srgbClr>
              </a:gs>
              <a:gs pos="8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0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6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2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8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0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8000">
                <a:srgbClr val="4C7FB4"/>
              </a:gs>
              <a:gs pos="53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6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2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2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6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0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8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52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5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6000">
                <a:srgbClr val="4C7FB4"/>
              </a:gs>
              <a:gs pos="64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0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1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7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1016538" y="2757740"/>
            <a:ext cx="806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8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voor een stijgende lijn!</a:t>
            </a:r>
            <a:endParaRPr lang="en-US" sz="48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016538" y="1783699"/>
            <a:ext cx="806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800" b="1" dirty="0" smtClean="0">
                <a:solidFill>
                  <a:schemeClr val="bg1"/>
                </a:solidFill>
              </a:rPr>
              <a:t>Economielokaal.nl</a:t>
            </a:r>
            <a:endParaRPr lang="en-US" sz="4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398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456889"/>
            <a:ext cx="9174163" cy="81153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607419"/>
            <a:ext cx="10460038" cy="4698131"/>
          </a:xfrm>
        </p:spPr>
        <p:txBody>
          <a:bodyPr anchor="t"/>
          <a:lstStyle>
            <a:lvl1pPr>
              <a:buClr>
                <a:schemeClr val="bg1">
                  <a:lumMod val="50000"/>
                  <a:lumOff val="50000"/>
                </a:schemeClr>
              </a:buClr>
              <a:defRPr/>
            </a:lvl1pPr>
            <a:lvl2pPr>
              <a:buClr>
                <a:schemeClr val="bg1">
                  <a:lumMod val="50000"/>
                  <a:lumOff val="50000"/>
                </a:schemeClr>
              </a:buClr>
              <a:defRPr/>
            </a:lvl2pPr>
            <a:lvl3pPr>
              <a:buClr>
                <a:schemeClr val="bg1">
                  <a:lumMod val="50000"/>
                  <a:lumOff val="50000"/>
                </a:schemeClr>
              </a:buClr>
              <a:defRPr/>
            </a:lvl3pPr>
            <a:lvl4pPr>
              <a:buClr>
                <a:schemeClr val="bg1">
                  <a:lumMod val="50000"/>
                  <a:lumOff val="50000"/>
                </a:schemeClr>
              </a:buClr>
              <a:defRPr/>
            </a:lvl4pPr>
            <a:lvl5pPr>
              <a:buClr>
                <a:schemeClr val="bg1">
                  <a:lumMod val="50000"/>
                  <a:lumOff val="50000"/>
                </a:schemeClr>
              </a:buClr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3517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610224"/>
            <a:ext cx="8534400" cy="87947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684212" y="540619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986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1619250"/>
            <a:ext cx="4937655" cy="470535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1619250"/>
            <a:ext cx="4934479" cy="4705349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69942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ee delen +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1619250"/>
            <a:ext cx="4937655" cy="470535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Afgeronde rechthoek 4"/>
          <p:cNvSpPr/>
          <p:nvPr/>
        </p:nvSpPr>
        <p:spPr>
          <a:xfrm>
            <a:off x="6196083" y="1758651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914097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89665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185315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9318" y="1447800"/>
            <a:ext cx="4361301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9924" y="2777066"/>
            <a:ext cx="436245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2411482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19858820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FAE8E2"/>
            </a:gs>
            <a:gs pos="25000">
              <a:srgbClr val="F1BCA9"/>
            </a:gs>
            <a:gs pos="11000">
              <a:srgbClr val="E47E5A"/>
            </a:gs>
            <a:gs pos="0">
              <a:srgbClr val="CA4F22"/>
            </a:gs>
            <a:gs pos="50000">
              <a:schemeClr val="tx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hoek 25"/>
          <p:cNvSpPr/>
          <p:nvPr/>
        </p:nvSpPr>
        <p:spPr>
          <a:xfrm>
            <a:off x="10813258" y="-2"/>
            <a:ext cx="1368490" cy="180000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 smtClean="0"/>
              <a:t>vwo</a:t>
            </a:r>
            <a:endParaRPr lang="nl-NL" sz="1200" dirty="0"/>
          </a:p>
        </p:txBody>
      </p:sp>
      <p:sp>
        <p:nvSpPr>
          <p:cNvPr id="27" name="Rechthoek 26"/>
          <p:cNvSpPr/>
          <p:nvPr/>
        </p:nvSpPr>
        <p:spPr>
          <a:xfrm>
            <a:off x="9218612" y="-2"/>
            <a:ext cx="1368490" cy="180000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 smtClean="0"/>
              <a:t>havo</a:t>
            </a:r>
            <a:endParaRPr lang="nl-NL" sz="1200" dirty="0"/>
          </a:p>
        </p:txBody>
      </p:sp>
      <p:sp>
        <p:nvSpPr>
          <p:cNvPr id="28" name="Rechthoek 27"/>
          <p:cNvSpPr/>
          <p:nvPr/>
        </p:nvSpPr>
        <p:spPr>
          <a:xfrm>
            <a:off x="7623966" y="1933"/>
            <a:ext cx="1368490" cy="180000"/>
          </a:xfrm>
          <a:prstGeom prst="rect">
            <a:avLst/>
          </a:prstGeom>
          <a:solidFill>
            <a:srgbClr val="52893F"/>
          </a:solidFill>
          <a:ln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 smtClean="0"/>
              <a:t>mavo</a:t>
            </a:r>
            <a:endParaRPr lang="nl-NL" sz="1200" dirty="0"/>
          </a:p>
        </p:txBody>
      </p:sp>
      <p:pic>
        <p:nvPicPr>
          <p:cNvPr id="38" name="Afbeelding 3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682" y="352114"/>
            <a:ext cx="1258719" cy="81153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56889"/>
            <a:ext cx="9164638" cy="8115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1607419"/>
            <a:ext cx="10450513" cy="43964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sp>
        <p:nvSpPr>
          <p:cNvPr id="25" name="Rechthoek 24"/>
          <p:cNvSpPr/>
          <p:nvPr/>
        </p:nvSpPr>
        <p:spPr>
          <a:xfrm rot="5400000">
            <a:off x="10085480" y="4745546"/>
            <a:ext cx="3959278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600" dirty="0" smtClean="0"/>
              <a:t>havo.economielokaal.nl</a:t>
            </a:r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>
            <a:off x="11777576" y="2382889"/>
            <a:ext cx="575084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>
            <a:off x="11912717" y="1864570"/>
            <a:ext cx="304802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>
            <a:off x="11974262" y="1551647"/>
            <a:ext cx="181713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>
            <a:off x="12017910" y="1341366"/>
            <a:ext cx="94415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>
            <a:off x="12042256" y="1200575"/>
            <a:ext cx="45719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Vrije vorm 14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9357789" y="-33113"/>
            <a:ext cx="3385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>
                <a:solidFill>
                  <a:schemeClr val="tx1"/>
                </a:solidFill>
              </a:rPr>
              <a:t>&gt;&gt;</a:t>
            </a:r>
            <a:endParaRPr lang="nl-NL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2317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blinds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b="1" kern="1200" cap="all">
          <a:ln w="3175" cmpd="sng"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Ø"/>
        <a:defRPr sz="20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Courier New" panose="02070309020205020404" pitchFamily="49" charset="0"/>
        <a:buChar char="o"/>
        <a:defRPr sz="16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§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Arial" panose="020B0604020202020204" pitchFamily="34" charset="0"/>
        <a:buChar char="•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Balans en Resultatenrekening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Stroom- en voorraadgrootheden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6799939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Voorraad- of stroomgrootheid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>
          <a:xfrm>
            <a:off x="684211" y="2117124"/>
            <a:ext cx="4937655" cy="3105666"/>
          </a:xfrm>
        </p:spPr>
        <p:txBody>
          <a:bodyPr/>
          <a:lstStyle/>
          <a:p>
            <a:r>
              <a:rPr lang="nl-NL" dirty="0" smtClean="0"/>
              <a:t>Meet je op één </a:t>
            </a:r>
            <a:r>
              <a:rPr lang="nl-NL" u="sng" dirty="0" smtClean="0"/>
              <a:t>moment</a:t>
            </a:r>
          </a:p>
          <a:p>
            <a:pPr lvl="1"/>
            <a:r>
              <a:rPr lang="nl-NL" sz="1600" dirty="0" smtClean="0"/>
              <a:t>Je kijkt op 12 jan. om 14.30 uur hoeveel geld je op je betaalrekening hebt staan.</a:t>
            </a:r>
          </a:p>
          <a:p>
            <a:pPr lvl="1"/>
            <a:r>
              <a:rPr lang="nl-NL" sz="1600" dirty="0" smtClean="0"/>
              <a:t>Het saldo van je betaalrekening is een voorraadgrootheid</a:t>
            </a:r>
          </a:p>
          <a:p>
            <a:r>
              <a:rPr lang="nl-NL" sz="1800" dirty="0" smtClean="0"/>
              <a:t>Het is een foto-moment.</a:t>
            </a:r>
            <a:endParaRPr lang="nl-NL" sz="1800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5808133" y="2117124"/>
            <a:ext cx="4934479" cy="3105665"/>
          </a:xfrm>
        </p:spPr>
        <p:txBody>
          <a:bodyPr/>
          <a:lstStyle/>
          <a:p>
            <a:r>
              <a:rPr lang="nl-NL" dirty="0" smtClean="0"/>
              <a:t>Meet je tijdens een </a:t>
            </a:r>
            <a:r>
              <a:rPr lang="nl-NL" u="sng" dirty="0" smtClean="0"/>
              <a:t>periode</a:t>
            </a:r>
          </a:p>
          <a:p>
            <a:pPr lvl="1"/>
            <a:r>
              <a:rPr lang="nl-NL" sz="1600" dirty="0" smtClean="0"/>
              <a:t>Je kijkt hoeveel geld je in januari hebt uitgegeven.</a:t>
            </a:r>
          </a:p>
          <a:p>
            <a:pPr lvl="1"/>
            <a:r>
              <a:rPr lang="nl-NL" sz="1600" dirty="0" smtClean="0"/>
              <a:t>Je uitgaven zijn een stroomgrootheid.</a:t>
            </a:r>
            <a:br>
              <a:rPr lang="nl-NL" sz="1600" dirty="0" smtClean="0"/>
            </a:br>
            <a:endParaRPr lang="nl-NL" sz="1600" dirty="0" smtClean="0"/>
          </a:p>
          <a:p>
            <a:r>
              <a:rPr lang="nl-NL" sz="1800" dirty="0" smtClean="0"/>
              <a:t>Het is een film over een bepaalde tijd</a:t>
            </a:r>
            <a:endParaRPr lang="nl-NL" sz="1800" dirty="0"/>
          </a:p>
        </p:txBody>
      </p:sp>
      <p:sp>
        <p:nvSpPr>
          <p:cNvPr id="7" name="Tekstvak 6"/>
          <p:cNvSpPr txBox="1"/>
          <p:nvPr/>
        </p:nvSpPr>
        <p:spPr>
          <a:xfrm>
            <a:off x="684211" y="1631089"/>
            <a:ext cx="3127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VOORRAADGROOTHEDEN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808133" y="1631089"/>
            <a:ext cx="2675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STROOMGROOTHEDEN</a:t>
            </a:r>
            <a:endParaRPr lang="nl-NL" b="1" dirty="0">
              <a:solidFill>
                <a:schemeClr val="bg1"/>
              </a:solidFill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173" y="4139342"/>
            <a:ext cx="1145854" cy="144000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1372" y="4139342"/>
            <a:ext cx="1368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24350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verwerkingsopdracht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Is hier sprake van een voorraadgrootheid of een stroomgrootheid?</a:t>
            </a:r>
          </a:p>
          <a:p>
            <a:pPr lvl="1"/>
            <a:r>
              <a:rPr lang="nl-NL" dirty="0" smtClean="0"/>
              <a:t>Je persoonlijke vermogen</a:t>
            </a:r>
          </a:p>
          <a:p>
            <a:pPr lvl="2"/>
            <a:r>
              <a:rPr lang="nl-NL" dirty="0" smtClean="0"/>
              <a:t>Voorraad – stand op een bepaald </a:t>
            </a:r>
            <a:r>
              <a:rPr lang="nl-NL" u="sng" dirty="0" smtClean="0"/>
              <a:t>moment</a:t>
            </a:r>
          </a:p>
          <a:p>
            <a:pPr lvl="1"/>
            <a:r>
              <a:rPr lang="nl-NL" dirty="0" smtClean="0"/>
              <a:t>Je persoonlijke inkomen</a:t>
            </a:r>
          </a:p>
          <a:p>
            <a:pPr lvl="2"/>
            <a:r>
              <a:rPr lang="nl-NL" dirty="0" smtClean="0"/>
              <a:t>Stroom – inkomen is over een bepaalde </a:t>
            </a:r>
            <a:r>
              <a:rPr lang="nl-NL" u="sng" dirty="0" smtClean="0"/>
              <a:t>periode</a:t>
            </a:r>
          </a:p>
          <a:p>
            <a:pPr lvl="1"/>
            <a:r>
              <a:rPr lang="nl-NL" dirty="0" smtClean="0"/>
              <a:t>Het aantal uitkeringsgerechtigden</a:t>
            </a:r>
          </a:p>
          <a:p>
            <a:pPr lvl="2"/>
            <a:r>
              <a:rPr lang="nl-NL" dirty="0" smtClean="0"/>
              <a:t>Voorraad - </a:t>
            </a:r>
            <a:r>
              <a:rPr lang="nl-NL" dirty="0"/>
              <a:t>stand op een bepaald </a:t>
            </a:r>
            <a:r>
              <a:rPr lang="nl-NL" u="sng" dirty="0" smtClean="0"/>
              <a:t>moment</a:t>
            </a:r>
          </a:p>
          <a:p>
            <a:pPr lvl="1"/>
            <a:r>
              <a:rPr lang="nl-NL" dirty="0" smtClean="0"/>
              <a:t>Je hypotheekschuld</a:t>
            </a:r>
          </a:p>
          <a:p>
            <a:pPr lvl="2"/>
            <a:r>
              <a:rPr lang="nl-NL" dirty="0"/>
              <a:t>Voorraad - stand op een bepaald </a:t>
            </a:r>
            <a:r>
              <a:rPr lang="nl-NL" u="sng" dirty="0"/>
              <a:t>moment</a:t>
            </a:r>
          </a:p>
          <a:p>
            <a:pPr lvl="1"/>
            <a:r>
              <a:rPr lang="nl-NL" dirty="0" smtClean="0"/>
              <a:t>De hypotheekrente die je moet betalen</a:t>
            </a:r>
          </a:p>
          <a:p>
            <a:pPr lvl="2"/>
            <a:r>
              <a:rPr lang="nl-NL" dirty="0"/>
              <a:t>Stroom – </a:t>
            </a:r>
            <a:r>
              <a:rPr lang="nl-NL" dirty="0" smtClean="0"/>
              <a:t>rente betaal je </a:t>
            </a:r>
            <a:r>
              <a:rPr lang="nl-NL" dirty="0"/>
              <a:t>over een bepaalde </a:t>
            </a:r>
            <a:r>
              <a:rPr lang="nl-NL" u="sng" dirty="0" smtClean="0"/>
              <a:t>periode</a:t>
            </a:r>
            <a:endParaRPr lang="nl-NL" u="sng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0" y="4286250"/>
            <a:ext cx="257175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1255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Bij een bedrijf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>
          <a:xfrm>
            <a:off x="684211" y="2117124"/>
            <a:ext cx="4937655" cy="2207742"/>
          </a:xfrm>
        </p:spPr>
        <p:txBody>
          <a:bodyPr/>
          <a:lstStyle/>
          <a:p>
            <a:r>
              <a:rPr lang="nl-NL" dirty="0" smtClean="0"/>
              <a:t>De balans geeft een overzicht van bezittingen, schulden en eigen vermogen.</a:t>
            </a:r>
            <a:endParaRPr lang="nl-NL" sz="1600" dirty="0" smtClean="0"/>
          </a:p>
          <a:p>
            <a:r>
              <a:rPr lang="nl-NL" sz="1800" dirty="0" smtClean="0"/>
              <a:t>Het is een foto-moment </a:t>
            </a:r>
          </a:p>
          <a:p>
            <a:pPr lvl="1"/>
            <a:r>
              <a:rPr lang="nl-NL" sz="1600" dirty="0" smtClean="0"/>
              <a:t>want het is de stand op 1 bepaalde datum (vaak 1 jan.)</a:t>
            </a:r>
            <a:endParaRPr lang="nl-NL" sz="1600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5808133" y="2117124"/>
            <a:ext cx="4934479" cy="2207741"/>
          </a:xfrm>
        </p:spPr>
        <p:txBody>
          <a:bodyPr/>
          <a:lstStyle/>
          <a:p>
            <a:r>
              <a:rPr lang="nl-NL" dirty="0" smtClean="0"/>
              <a:t>De resultatenrekening geeft een overzicht van opbrengsten en kosten.</a:t>
            </a:r>
            <a:endParaRPr lang="nl-NL" sz="1600" dirty="0" smtClean="0"/>
          </a:p>
          <a:p>
            <a:r>
              <a:rPr lang="nl-NL" sz="1800" dirty="0" smtClean="0"/>
              <a:t>Het is een film-overzicht</a:t>
            </a:r>
          </a:p>
          <a:p>
            <a:pPr lvl="1"/>
            <a:r>
              <a:rPr lang="nl-NL" sz="1600" dirty="0" smtClean="0"/>
              <a:t>want het gaat over een bepaalde periode (vaak 1 jaar)</a:t>
            </a:r>
            <a:endParaRPr lang="nl-NL" sz="1600" dirty="0"/>
          </a:p>
        </p:txBody>
      </p:sp>
      <p:sp>
        <p:nvSpPr>
          <p:cNvPr id="7" name="Tekstvak 6"/>
          <p:cNvSpPr txBox="1"/>
          <p:nvPr/>
        </p:nvSpPr>
        <p:spPr>
          <a:xfrm>
            <a:off x="684211" y="1631089"/>
            <a:ext cx="3127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VOORRAADGROOTHEDEN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808133" y="1631089"/>
            <a:ext cx="2675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STROOMGROOTHEDEN</a:t>
            </a:r>
            <a:endParaRPr lang="nl-NL" b="1" dirty="0">
              <a:solidFill>
                <a:schemeClr val="bg1"/>
              </a:solidFill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84" y="4988564"/>
            <a:ext cx="1145854" cy="144000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2636" y="4988564"/>
            <a:ext cx="1368000" cy="1440000"/>
          </a:xfrm>
          <a:prstGeom prst="rect">
            <a:avLst/>
          </a:prstGeom>
        </p:spPr>
      </p:pic>
      <p:cxnSp>
        <p:nvCxnSpPr>
          <p:cNvPr id="3" name="Rechte verbindingslijn 2"/>
          <p:cNvCxnSpPr/>
          <p:nvPr/>
        </p:nvCxnSpPr>
        <p:spPr>
          <a:xfrm flipV="1">
            <a:off x="1458097" y="4942704"/>
            <a:ext cx="3542271" cy="164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3155092" y="4959180"/>
            <a:ext cx="0" cy="12439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kstvak 12"/>
          <p:cNvSpPr txBox="1"/>
          <p:nvPr/>
        </p:nvSpPr>
        <p:spPr>
          <a:xfrm>
            <a:off x="2754531" y="4531554"/>
            <a:ext cx="79701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 smtClean="0">
                <a:solidFill>
                  <a:schemeClr val="bg1"/>
                </a:solidFill>
              </a:rPr>
              <a:t>Balans </a:t>
            </a:r>
            <a:br>
              <a:rPr lang="nl-NL" sz="1400" dirty="0" smtClean="0">
                <a:solidFill>
                  <a:schemeClr val="bg1"/>
                </a:solidFill>
              </a:rPr>
            </a:br>
            <a:r>
              <a:rPr lang="nl-NL" sz="1100" dirty="0" smtClean="0">
                <a:solidFill>
                  <a:schemeClr val="bg1"/>
                </a:solidFill>
              </a:rPr>
              <a:t>1-1-2017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1351488" y="4718238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Debet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4422538" y="4718238"/>
            <a:ext cx="644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Credit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1351488" y="4995237"/>
            <a:ext cx="1803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14488" algn="r"/>
              </a:tabLst>
            </a:pPr>
            <a:r>
              <a:rPr lang="nl-NL" sz="1200" dirty="0" smtClean="0">
                <a:solidFill>
                  <a:schemeClr val="bg1"/>
                </a:solidFill>
              </a:rPr>
              <a:t>Gebouw	600.000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1351488" y="5245974"/>
            <a:ext cx="1803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14488" algn="r"/>
              </a:tabLst>
            </a:pPr>
            <a:r>
              <a:rPr lang="nl-NL" sz="1200" dirty="0" smtClean="0">
                <a:solidFill>
                  <a:schemeClr val="bg1"/>
                </a:solidFill>
              </a:rPr>
              <a:t>Inventaris	180.000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1351488" y="5496711"/>
            <a:ext cx="1803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14488" algn="r"/>
              </a:tabLst>
            </a:pPr>
            <a:r>
              <a:rPr lang="nl-NL" sz="1200" dirty="0" smtClean="0">
                <a:solidFill>
                  <a:schemeClr val="bg1"/>
                </a:solidFill>
              </a:rPr>
              <a:t>Voorraad	20.000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1351488" y="5747448"/>
            <a:ext cx="1803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14488" algn="r"/>
              </a:tabLst>
            </a:pPr>
            <a:r>
              <a:rPr lang="nl-NL" sz="1200" dirty="0" smtClean="0">
                <a:solidFill>
                  <a:schemeClr val="bg1"/>
                </a:solidFill>
              </a:rPr>
              <a:t>Bank	4.840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3139481" y="4995237"/>
            <a:ext cx="1803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14488" algn="r"/>
              </a:tabLst>
            </a:pPr>
            <a:r>
              <a:rPr lang="nl-NL" sz="1200" dirty="0" smtClean="0">
                <a:solidFill>
                  <a:schemeClr val="bg1"/>
                </a:solidFill>
              </a:rPr>
              <a:t>Eigen </a:t>
            </a:r>
            <a:r>
              <a:rPr lang="nl-NL" sz="1200" dirty="0" err="1" smtClean="0">
                <a:solidFill>
                  <a:schemeClr val="bg1"/>
                </a:solidFill>
              </a:rPr>
              <a:t>Vm</a:t>
            </a:r>
            <a:r>
              <a:rPr lang="nl-NL" sz="1200" dirty="0" smtClean="0">
                <a:solidFill>
                  <a:schemeClr val="bg1"/>
                </a:solidFill>
              </a:rPr>
              <a:t>	297.840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3139481" y="5245974"/>
            <a:ext cx="1803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14488" algn="r"/>
              </a:tabLst>
            </a:pPr>
            <a:r>
              <a:rPr lang="nl-NL" sz="1200" dirty="0" smtClean="0">
                <a:solidFill>
                  <a:schemeClr val="bg1"/>
                </a:solidFill>
              </a:rPr>
              <a:t>Hypotheek	500.000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3139481" y="5496711"/>
            <a:ext cx="1803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14488" algn="r"/>
              </a:tabLst>
            </a:pPr>
            <a:r>
              <a:rPr lang="nl-NL" sz="1200" dirty="0" smtClean="0">
                <a:solidFill>
                  <a:schemeClr val="bg1"/>
                </a:solidFill>
              </a:rPr>
              <a:t>Crediteuren	7.000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25" name="Rechte verbindingslijn 24"/>
          <p:cNvCxnSpPr/>
          <p:nvPr/>
        </p:nvCxnSpPr>
        <p:spPr>
          <a:xfrm flipV="1">
            <a:off x="6521119" y="4942704"/>
            <a:ext cx="3542271" cy="164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>
            <a:off x="8218114" y="4959180"/>
            <a:ext cx="0" cy="12439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Tekstvak 26"/>
          <p:cNvSpPr txBox="1"/>
          <p:nvPr/>
        </p:nvSpPr>
        <p:spPr>
          <a:xfrm>
            <a:off x="7267723" y="4531554"/>
            <a:ext cx="189667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 smtClean="0">
                <a:solidFill>
                  <a:schemeClr val="bg1"/>
                </a:solidFill>
              </a:rPr>
              <a:t>Resultatenrekening </a:t>
            </a:r>
            <a:br>
              <a:rPr lang="nl-NL" sz="1400" dirty="0" smtClean="0">
                <a:solidFill>
                  <a:schemeClr val="bg1"/>
                </a:solidFill>
              </a:rPr>
            </a:br>
            <a:r>
              <a:rPr lang="nl-NL" sz="1100" dirty="0" smtClean="0">
                <a:solidFill>
                  <a:schemeClr val="bg1"/>
                </a:solidFill>
              </a:rPr>
              <a:t>2016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6414510" y="4718238"/>
            <a:ext cx="6575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Verlies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9485560" y="4718238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Winst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6414510" y="4995237"/>
            <a:ext cx="1803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14488" algn="r"/>
              </a:tabLst>
            </a:pPr>
            <a:r>
              <a:rPr lang="nl-NL" sz="1200" dirty="0" smtClean="0">
                <a:solidFill>
                  <a:schemeClr val="bg1"/>
                </a:solidFill>
              </a:rPr>
              <a:t>Inkoop	300.000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414510" y="5245974"/>
            <a:ext cx="1803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14488" algn="r"/>
              </a:tabLst>
            </a:pPr>
            <a:r>
              <a:rPr lang="nl-NL" sz="1200" dirty="0" smtClean="0">
                <a:solidFill>
                  <a:schemeClr val="bg1"/>
                </a:solidFill>
              </a:rPr>
              <a:t>Loonkosten	280.000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2" name="Tekstvak 31"/>
          <p:cNvSpPr txBox="1"/>
          <p:nvPr/>
        </p:nvSpPr>
        <p:spPr>
          <a:xfrm>
            <a:off x="6414510" y="5496711"/>
            <a:ext cx="1803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14488" algn="r"/>
              </a:tabLst>
            </a:pPr>
            <a:r>
              <a:rPr lang="nl-NL" sz="1200" dirty="0" smtClean="0">
                <a:solidFill>
                  <a:schemeClr val="bg1"/>
                </a:solidFill>
              </a:rPr>
              <a:t>GWL	20.000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6414510" y="5747448"/>
            <a:ext cx="1803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14488" algn="r"/>
              </a:tabLst>
            </a:pPr>
            <a:r>
              <a:rPr lang="nl-NL" sz="1200" dirty="0" smtClean="0">
                <a:solidFill>
                  <a:schemeClr val="bg1"/>
                </a:solidFill>
              </a:rPr>
              <a:t>Overige kosten	15.000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8202503" y="4995237"/>
            <a:ext cx="1803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14488" algn="r"/>
              </a:tabLst>
            </a:pPr>
            <a:r>
              <a:rPr lang="nl-NL" sz="1200" dirty="0" smtClean="0">
                <a:solidFill>
                  <a:schemeClr val="bg1"/>
                </a:solidFill>
              </a:rPr>
              <a:t>Omzet	672.000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5" name="Tekstvak 34"/>
          <p:cNvSpPr txBox="1"/>
          <p:nvPr/>
        </p:nvSpPr>
        <p:spPr>
          <a:xfrm>
            <a:off x="6414510" y="5975302"/>
            <a:ext cx="1803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14488" algn="r"/>
              </a:tabLst>
            </a:pPr>
            <a:r>
              <a:rPr lang="nl-NL" sz="1200" dirty="0" smtClean="0">
                <a:solidFill>
                  <a:schemeClr val="bg1"/>
                </a:solidFill>
              </a:rPr>
              <a:t>Winst	57.000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41133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fgeronde rechthoek 20"/>
          <p:cNvSpPr/>
          <p:nvPr/>
        </p:nvSpPr>
        <p:spPr>
          <a:xfrm>
            <a:off x="5621866" y="4512332"/>
            <a:ext cx="4934479" cy="2133600"/>
          </a:xfrm>
          <a:prstGeom prst="roundRect">
            <a:avLst/>
          </a:prstGeom>
          <a:ln w="317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balans</a:t>
            </a:r>
            <a:endParaRPr lang="nl-NL" dirty="0"/>
          </a:p>
        </p:txBody>
      </p:sp>
      <p:sp>
        <p:nvSpPr>
          <p:cNvPr id="19" name="Tijdelijke aanduiding voor inhoud 18"/>
          <p:cNvSpPr>
            <a:spLocks noGrp="1"/>
          </p:cNvSpPr>
          <p:nvPr>
            <p:ph sz="half" idx="1"/>
          </p:nvPr>
        </p:nvSpPr>
        <p:spPr>
          <a:xfrm>
            <a:off x="684211" y="1619250"/>
            <a:ext cx="4937655" cy="32924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 smtClean="0"/>
              <a:t>Debetzijde</a:t>
            </a:r>
          </a:p>
          <a:p>
            <a:r>
              <a:rPr lang="nl-NL" sz="1800" dirty="0" smtClean="0"/>
              <a:t>Vaste kapitaalgoederen</a:t>
            </a:r>
          </a:p>
          <a:p>
            <a:pPr lvl="1"/>
            <a:r>
              <a:rPr lang="nl-NL" sz="1600" dirty="0" smtClean="0"/>
              <a:t>Gebouwen, machines, inventaris enz..</a:t>
            </a:r>
          </a:p>
          <a:p>
            <a:pPr lvl="1"/>
            <a:r>
              <a:rPr lang="nl-NL" sz="1400" i="1" dirty="0" smtClean="0"/>
              <a:t>gaan meerdere productieprocessen mee</a:t>
            </a:r>
          </a:p>
          <a:p>
            <a:r>
              <a:rPr lang="nl-NL" sz="1800" dirty="0" smtClean="0"/>
              <a:t>Vlottende kapitaalgoederen</a:t>
            </a:r>
          </a:p>
          <a:p>
            <a:pPr lvl="1"/>
            <a:r>
              <a:rPr lang="nl-NL" sz="1600" dirty="0" smtClean="0"/>
              <a:t>Voorraden</a:t>
            </a:r>
          </a:p>
          <a:p>
            <a:pPr lvl="1"/>
            <a:r>
              <a:rPr lang="nl-NL" sz="1400" i="1" dirty="0" smtClean="0"/>
              <a:t>gaan maar 1 productieproces mee</a:t>
            </a:r>
          </a:p>
          <a:p>
            <a:r>
              <a:rPr lang="nl-NL" sz="1800" dirty="0" smtClean="0"/>
              <a:t>Liquide middelen</a:t>
            </a:r>
          </a:p>
          <a:p>
            <a:pPr lvl="1"/>
            <a:r>
              <a:rPr lang="nl-NL" sz="1600" dirty="0" smtClean="0"/>
              <a:t>Bankrekening, kasgeld</a:t>
            </a:r>
            <a:endParaRPr lang="nl-NL" sz="1600" dirty="0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half" idx="2"/>
          </p:nvPr>
        </p:nvSpPr>
        <p:spPr>
          <a:xfrm>
            <a:off x="5808133" y="1619250"/>
            <a:ext cx="4934479" cy="27336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 smtClean="0"/>
              <a:t>Creditzijde</a:t>
            </a:r>
            <a:endParaRPr lang="nl-NL" b="1" dirty="0"/>
          </a:p>
          <a:p>
            <a:r>
              <a:rPr lang="nl-NL" sz="1800" dirty="0" smtClean="0"/>
              <a:t>Eigen vermogen</a:t>
            </a:r>
          </a:p>
          <a:p>
            <a:pPr lvl="1"/>
            <a:r>
              <a:rPr lang="nl-NL" sz="1400" dirty="0" smtClean="0"/>
              <a:t>geld dat eigenaren in het bedrijf gestopt hebben (kan ook via winst of via aandelen)</a:t>
            </a:r>
          </a:p>
          <a:p>
            <a:r>
              <a:rPr lang="nl-NL" sz="1800" dirty="0" smtClean="0"/>
              <a:t>Lang vreemd vermogen</a:t>
            </a:r>
          </a:p>
          <a:p>
            <a:pPr lvl="1"/>
            <a:r>
              <a:rPr lang="nl-NL" sz="1600" dirty="0" smtClean="0"/>
              <a:t>hypotheek</a:t>
            </a:r>
            <a:endParaRPr lang="nl-NL" sz="1400" dirty="0" smtClean="0"/>
          </a:p>
          <a:p>
            <a:r>
              <a:rPr lang="nl-NL" sz="1800" dirty="0" smtClean="0"/>
              <a:t>Kort vreemd vermogen</a:t>
            </a:r>
          </a:p>
          <a:p>
            <a:pPr lvl="1"/>
            <a:r>
              <a:rPr lang="nl-NL" sz="1600" dirty="0" smtClean="0"/>
              <a:t>Lening bij de bank of crediteuren</a:t>
            </a:r>
            <a:endParaRPr lang="nl-NL" sz="1600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59" y="-38006"/>
            <a:ext cx="787607" cy="989789"/>
          </a:xfrm>
          <a:prstGeom prst="rect">
            <a:avLst/>
          </a:prstGeom>
        </p:spPr>
      </p:pic>
      <p:cxnSp>
        <p:nvCxnSpPr>
          <p:cNvPr id="7" name="Rechte verbindingslijn 6"/>
          <p:cNvCxnSpPr/>
          <p:nvPr/>
        </p:nvCxnSpPr>
        <p:spPr>
          <a:xfrm flipV="1">
            <a:off x="6329605" y="5067549"/>
            <a:ext cx="3542271" cy="164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8026600" y="5084025"/>
            <a:ext cx="0" cy="12439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7626039" y="4656399"/>
            <a:ext cx="79701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 smtClean="0">
                <a:solidFill>
                  <a:schemeClr val="bg1"/>
                </a:solidFill>
              </a:rPr>
              <a:t>Balans </a:t>
            </a:r>
            <a:br>
              <a:rPr lang="nl-NL" sz="1400" dirty="0" smtClean="0">
                <a:solidFill>
                  <a:schemeClr val="bg1"/>
                </a:solidFill>
              </a:rPr>
            </a:br>
            <a:r>
              <a:rPr lang="nl-NL" sz="1100" dirty="0" smtClean="0">
                <a:solidFill>
                  <a:schemeClr val="bg1"/>
                </a:solidFill>
              </a:rPr>
              <a:t>1-1-2017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6222996" y="4843083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Debet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9294046" y="4843083"/>
            <a:ext cx="644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Credit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6222996" y="5120082"/>
            <a:ext cx="1803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14488" algn="r"/>
              </a:tabLst>
            </a:pPr>
            <a:r>
              <a:rPr lang="nl-NL" sz="1200" dirty="0" smtClean="0">
                <a:solidFill>
                  <a:schemeClr val="bg1"/>
                </a:solidFill>
              </a:rPr>
              <a:t>Gebouw	600.000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6222996" y="5370819"/>
            <a:ext cx="1803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14488" algn="r"/>
              </a:tabLst>
            </a:pPr>
            <a:r>
              <a:rPr lang="nl-NL" sz="1200" dirty="0" smtClean="0">
                <a:solidFill>
                  <a:schemeClr val="bg1"/>
                </a:solidFill>
              </a:rPr>
              <a:t>Inventaris	180.000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6222996" y="5621556"/>
            <a:ext cx="1803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14488" algn="r"/>
              </a:tabLst>
            </a:pPr>
            <a:r>
              <a:rPr lang="nl-NL" sz="1200" dirty="0" smtClean="0">
                <a:solidFill>
                  <a:schemeClr val="bg1"/>
                </a:solidFill>
              </a:rPr>
              <a:t>Voorraad	20.000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6222996" y="5872293"/>
            <a:ext cx="1803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14488" algn="r"/>
              </a:tabLst>
            </a:pPr>
            <a:r>
              <a:rPr lang="nl-NL" sz="1200" dirty="0" smtClean="0">
                <a:solidFill>
                  <a:schemeClr val="bg1"/>
                </a:solidFill>
              </a:rPr>
              <a:t>Bank	4.840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8010989" y="5120082"/>
            <a:ext cx="1803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14488" algn="r"/>
              </a:tabLst>
            </a:pPr>
            <a:r>
              <a:rPr lang="nl-NL" sz="1200" dirty="0" smtClean="0">
                <a:solidFill>
                  <a:schemeClr val="bg1"/>
                </a:solidFill>
              </a:rPr>
              <a:t>Eigen </a:t>
            </a:r>
            <a:r>
              <a:rPr lang="nl-NL" sz="1200" dirty="0" err="1" smtClean="0">
                <a:solidFill>
                  <a:schemeClr val="bg1"/>
                </a:solidFill>
              </a:rPr>
              <a:t>Vm</a:t>
            </a:r>
            <a:r>
              <a:rPr lang="nl-NL" sz="1200" dirty="0" smtClean="0">
                <a:solidFill>
                  <a:schemeClr val="bg1"/>
                </a:solidFill>
              </a:rPr>
              <a:t>	297.840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8010989" y="5370819"/>
            <a:ext cx="1803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14488" algn="r"/>
              </a:tabLst>
            </a:pPr>
            <a:r>
              <a:rPr lang="nl-NL" sz="1200" dirty="0" smtClean="0">
                <a:solidFill>
                  <a:schemeClr val="bg1"/>
                </a:solidFill>
              </a:rPr>
              <a:t>Hypotheek	500.000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8010989" y="5621556"/>
            <a:ext cx="1803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14488" algn="r"/>
              </a:tabLst>
            </a:pPr>
            <a:r>
              <a:rPr lang="nl-NL" sz="1200" dirty="0" smtClean="0">
                <a:solidFill>
                  <a:schemeClr val="bg1"/>
                </a:solidFill>
              </a:rPr>
              <a:t>Crediteuren	7.000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6753430" y="6181289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bezit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8260548" y="6181289"/>
            <a:ext cx="1503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financiering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7863283" y="625090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=</a:t>
            </a:r>
            <a:endParaRPr lang="nl-N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82019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fgeronde rechthoek 17"/>
          <p:cNvSpPr/>
          <p:nvPr/>
        </p:nvSpPr>
        <p:spPr>
          <a:xfrm>
            <a:off x="5808133" y="1619250"/>
            <a:ext cx="4934479" cy="2133600"/>
          </a:xfrm>
          <a:prstGeom prst="roundRect">
            <a:avLst/>
          </a:prstGeom>
          <a:ln w="317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resultatenrekening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 smtClean="0"/>
              <a:t>Opbrengst – Kosten = Resultaat</a:t>
            </a:r>
          </a:p>
          <a:p>
            <a:endParaRPr lang="nl-NL" dirty="0"/>
          </a:p>
          <a:p>
            <a:r>
              <a:rPr lang="nl-NL" dirty="0" smtClean="0"/>
              <a:t>Als omzet &gt; kosten → winst</a:t>
            </a:r>
          </a:p>
          <a:p>
            <a:endParaRPr lang="nl-NL" dirty="0"/>
          </a:p>
          <a:p>
            <a:r>
              <a:rPr lang="nl-NL" dirty="0" smtClean="0"/>
              <a:t>Als omzet &lt; kosten → verlies</a:t>
            </a:r>
          </a:p>
          <a:p>
            <a:endParaRPr lang="nl-NL" dirty="0"/>
          </a:p>
          <a:p>
            <a:r>
              <a:rPr lang="nl-NL" dirty="0" smtClean="0"/>
              <a:t>Door het resultaat aan de ‘verkeerde kant’ te zetten is de resultatenrekening weer in evenwicht.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435" y="78889"/>
            <a:ext cx="718200" cy="756000"/>
          </a:xfrm>
          <a:prstGeom prst="rect">
            <a:avLst/>
          </a:prstGeom>
        </p:spPr>
      </p:pic>
      <p:cxnSp>
        <p:nvCxnSpPr>
          <p:cNvPr id="7" name="Rechte verbindingslijn 6"/>
          <p:cNvCxnSpPr/>
          <p:nvPr/>
        </p:nvCxnSpPr>
        <p:spPr>
          <a:xfrm flipV="1">
            <a:off x="6511594" y="2265827"/>
            <a:ext cx="3542271" cy="164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8208589" y="2282303"/>
            <a:ext cx="0" cy="12439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7258198" y="1854677"/>
            <a:ext cx="189667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 smtClean="0">
                <a:solidFill>
                  <a:schemeClr val="bg1"/>
                </a:solidFill>
              </a:rPr>
              <a:t>Resultatenrekening </a:t>
            </a:r>
            <a:br>
              <a:rPr lang="nl-NL" sz="1400" dirty="0" smtClean="0">
                <a:solidFill>
                  <a:schemeClr val="bg1"/>
                </a:solidFill>
              </a:rPr>
            </a:br>
            <a:r>
              <a:rPr lang="nl-NL" sz="1100" dirty="0" smtClean="0">
                <a:solidFill>
                  <a:schemeClr val="bg1"/>
                </a:solidFill>
              </a:rPr>
              <a:t>2016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6404985" y="2041361"/>
            <a:ext cx="6575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Verlies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9476035" y="2041361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Winst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6404985" y="2318360"/>
            <a:ext cx="1803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14488" algn="r"/>
              </a:tabLst>
            </a:pPr>
            <a:r>
              <a:rPr lang="nl-NL" sz="1200" dirty="0" smtClean="0">
                <a:solidFill>
                  <a:schemeClr val="bg1"/>
                </a:solidFill>
              </a:rPr>
              <a:t>Inkoop	300.000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6404985" y="2569097"/>
            <a:ext cx="1803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14488" algn="r"/>
              </a:tabLst>
            </a:pPr>
            <a:r>
              <a:rPr lang="nl-NL" sz="1200" dirty="0" smtClean="0">
                <a:solidFill>
                  <a:schemeClr val="bg1"/>
                </a:solidFill>
              </a:rPr>
              <a:t>Loonkosten	280.000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6404985" y="2819834"/>
            <a:ext cx="1803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14488" algn="r"/>
              </a:tabLst>
            </a:pPr>
            <a:r>
              <a:rPr lang="nl-NL" sz="1200" dirty="0" smtClean="0">
                <a:solidFill>
                  <a:schemeClr val="bg1"/>
                </a:solidFill>
              </a:rPr>
              <a:t>GWL	20.000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6404985" y="3070571"/>
            <a:ext cx="1803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14488" algn="r"/>
              </a:tabLst>
            </a:pPr>
            <a:r>
              <a:rPr lang="nl-NL" sz="1200" dirty="0" smtClean="0">
                <a:solidFill>
                  <a:schemeClr val="bg1"/>
                </a:solidFill>
              </a:rPr>
              <a:t>Overige kosten	15.000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8192978" y="2318360"/>
            <a:ext cx="1803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14488" algn="r"/>
              </a:tabLst>
            </a:pPr>
            <a:r>
              <a:rPr lang="nl-NL" sz="1200" dirty="0" smtClean="0">
                <a:solidFill>
                  <a:schemeClr val="bg1"/>
                </a:solidFill>
              </a:rPr>
              <a:t>Omzet	672.000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6404985" y="3321308"/>
            <a:ext cx="1803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14488" algn="r"/>
              </a:tabLst>
            </a:pPr>
            <a:r>
              <a:rPr lang="nl-NL" sz="1200" dirty="0" smtClean="0">
                <a:solidFill>
                  <a:schemeClr val="bg1"/>
                </a:solidFill>
              </a:rPr>
              <a:t>Winst	57.000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0" name="Afgeronde rechthoek 19"/>
          <p:cNvSpPr/>
          <p:nvPr/>
        </p:nvSpPr>
        <p:spPr>
          <a:xfrm>
            <a:off x="5808133" y="4029849"/>
            <a:ext cx="4934479" cy="2133600"/>
          </a:xfrm>
          <a:prstGeom prst="roundRect">
            <a:avLst/>
          </a:prstGeom>
          <a:ln w="31750">
            <a:solidFill>
              <a:srgbClr val="007A3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1" name="Rechte verbindingslijn 20"/>
          <p:cNvCxnSpPr/>
          <p:nvPr/>
        </p:nvCxnSpPr>
        <p:spPr>
          <a:xfrm flipV="1">
            <a:off x="6511594" y="4676426"/>
            <a:ext cx="3542271" cy="164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>
            <a:off x="8208589" y="4692902"/>
            <a:ext cx="0" cy="12439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kstvak 22"/>
          <p:cNvSpPr txBox="1"/>
          <p:nvPr/>
        </p:nvSpPr>
        <p:spPr>
          <a:xfrm>
            <a:off x="7258198" y="4265276"/>
            <a:ext cx="189667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 smtClean="0">
                <a:solidFill>
                  <a:schemeClr val="bg1"/>
                </a:solidFill>
              </a:rPr>
              <a:t>Resultatenrekening </a:t>
            </a:r>
            <a:br>
              <a:rPr lang="nl-NL" sz="1400" dirty="0" smtClean="0">
                <a:solidFill>
                  <a:schemeClr val="bg1"/>
                </a:solidFill>
              </a:rPr>
            </a:br>
            <a:r>
              <a:rPr lang="nl-NL" sz="1100" dirty="0" smtClean="0">
                <a:solidFill>
                  <a:schemeClr val="bg1"/>
                </a:solidFill>
              </a:rPr>
              <a:t>2016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6404985" y="4451960"/>
            <a:ext cx="6575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Verlies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9476035" y="4451960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Winst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6404985" y="4728959"/>
            <a:ext cx="1803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14488" algn="r"/>
              </a:tabLst>
            </a:pPr>
            <a:r>
              <a:rPr lang="nl-NL" sz="1200" dirty="0" smtClean="0">
                <a:solidFill>
                  <a:schemeClr val="bg1"/>
                </a:solidFill>
              </a:rPr>
              <a:t>Kosten	500.000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8192978" y="4728959"/>
            <a:ext cx="1803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14488" algn="r"/>
              </a:tabLst>
            </a:pPr>
            <a:r>
              <a:rPr lang="nl-NL" sz="1200" dirty="0" smtClean="0">
                <a:solidFill>
                  <a:schemeClr val="bg1"/>
                </a:solidFill>
              </a:rPr>
              <a:t>Omzet	800.000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404985" y="4979696"/>
            <a:ext cx="1803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14488" algn="r"/>
              </a:tabLst>
            </a:pPr>
            <a:r>
              <a:rPr lang="nl-NL" sz="1200" dirty="0" smtClean="0">
                <a:solidFill>
                  <a:schemeClr val="bg1"/>
                </a:solidFill>
              </a:rPr>
              <a:t>Winst	300.000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2" name="Tekstvak 31"/>
          <p:cNvSpPr txBox="1"/>
          <p:nvPr/>
        </p:nvSpPr>
        <p:spPr>
          <a:xfrm>
            <a:off x="6404985" y="4728959"/>
            <a:ext cx="1803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14488" algn="r"/>
              </a:tabLst>
            </a:pPr>
            <a:r>
              <a:rPr lang="nl-NL" sz="1200" dirty="0" smtClean="0">
                <a:solidFill>
                  <a:schemeClr val="bg1"/>
                </a:solidFill>
              </a:rPr>
              <a:t>Kosten	800.000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8192978" y="4728959"/>
            <a:ext cx="1803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14488" algn="r"/>
              </a:tabLst>
            </a:pPr>
            <a:r>
              <a:rPr lang="nl-NL" sz="1200" dirty="0" smtClean="0">
                <a:solidFill>
                  <a:schemeClr val="bg1"/>
                </a:solidFill>
              </a:rPr>
              <a:t>Omzet	500.000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8192978" y="4979696"/>
            <a:ext cx="1803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14488" algn="r"/>
              </a:tabLst>
            </a:pPr>
            <a:r>
              <a:rPr lang="nl-NL" sz="1200" dirty="0" smtClean="0">
                <a:solidFill>
                  <a:schemeClr val="bg1"/>
                </a:solidFill>
              </a:rPr>
              <a:t>Verlies	300.000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38966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0" grpId="0" animBg="1"/>
      <p:bldP spid="23" grpId="0"/>
      <p:bldP spid="24" grpId="0"/>
      <p:bldP spid="25" grpId="0"/>
      <p:bldP spid="26" grpId="0"/>
      <p:bldP spid="26" grpId="1"/>
      <p:bldP spid="30" grpId="0"/>
      <p:bldP spid="30" grpId="1"/>
      <p:bldP spid="31" grpId="0"/>
      <p:bldP spid="31" grpId="1"/>
      <p:bldP spid="32" grpId="0"/>
      <p:bldP spid="33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Beloning voor ondernemen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 smtClean="0"/>
              <a:t>Inkomen eigenaar = winst bedrijf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Maar iemand met een eigen bedrijf offert hij 2 dingen op:</a:t>
            </a:r>
          </a:p>
          <a:p>
            <a:pPr lvl="1"/>
            <a:r>
              <a:rPr lang="nl-NL" dirty="0" smtClean="0"/>
              <a:t>Rente over spaargeld</a:t>
            </a:r>
            <a:br>
              <a:rPr lang="nl-NL" dirty="0" smtClean="0"/>
            </a:br>
            <a:r>
              <a:rPr lang="nl-NL" sz="1600" dirty="0" smtClean="0"/>
              <a:t>over het geld dat hij als eigen vermogen in het bedrijf stopt</a:t>
            </a:r>
          </a:p>
          <a:p>
            <a:pPr lvl="1"/>
            <a:r>
              <a:rPr lang="nl-NL" dirty="0" smtClean="0"/>
              <a:t>Loon</a:t>
            </a:r>
            <a:br>
              <a:rPr lang="nl-NL" dirty="0" smtClean="0"/>
            </a:br>
            <a:r>
              <a:rPr lang="nl-NL" sz="1600" dirty="0" smtClean="0"/>
              <a:t>dat hij had kunnen verdienen als hij voor een bedrijf was gaan werken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  <a:tabLst>
                <a:tab pos="4305300" algn="r"/>
              </a:tabLst>
            </a:pPr>
            <a:r>
              <a:rPr lang="nl-NL" dirty="0" smtClean="0"/>
              <a:t>Winst	€ 120.000</a:t>
            </a:r>
          </a:p>
          <a:p>
            <a:pPr marL="0" indent="0">
              <a:buNone/>
              <a:tabLst>
                <a:tab pos="4305300" algn="r"/>
              </a:tabLst>
            </a:pPr>
            <a:endParaRPr lang="nl-NL" dirty="0"/>
          </a:p>
          <a:p>
            <a:pPr marL="0" indent="0">
              <a:buNone/>
              <a:tabLst>
                <a:tab pos="4305300" algn="r"/>
              </a:tabLst>
            </a:pPr>
            <a:endParaRPr lang="nl-NL" dirty="0" smtClean="0"/>
          </a:p>
          <a:p>
            <a:pPr marL="0" indent="0">
              <a:buNone/>
              <a:tabLst>
                <a:tab pos="4305300" algn="r"/>
              </a:tabLst>
            </a:pPr>
            <a:endParaRPr lang="nl-NL" dirty="0"/>
          </a:p>
          <a:p>
            <a:pPr marL="0" indent="0">
              <a:buNone/>
              <a:tabLst>
                <a:tab pos="4305300" algn="r"/>
              </a:tabLst>
            </a:pPr>
            <a:r>
              <a:rPr lang="nl-NL" dirty="0" smtClean="0"/>
              <a:t>Misgelopen rente	€ 2.000</a:t>
            </a:r>
          </a:p>
          <a:p>
            <a:pPr marL="0" indent="0">
              <a:buNone/>
              <a:tabLst>
                <a:tab pos="4305300" algn="r"/>
              </a:tabLst>
            </a:pPr>
            <a:endParaRPr lang="nl-NL" dirty="0"/>
          </a:p>
          <a:p>
            <a:pPr marL="0" indent="0">
              <a:buNone/>
              <a:tabLst>
                <a:tab pos="4305300" algn="r"/>
              </a:tabLst>
            </a:pPr>
            <a:r>
              <a:rPr lang="nl-NL" dirty="0" smtClean="0"/>
              <a:t>Misgelopen loon	€ 75.000</a:t>
            </a:r>
          </a:p>
          <a:p>
            <a:pPr marL="0" indent="0">
              <a:buNone/>
              <a:tabLst>
                <a:tab pos="4305300" algn="r"/>
              </a:tabLst>
            </a:pPr>
            <a:endParaRPr lang="nl-NL" dirty="0"/>
          </a:p>
          <a:p>
            <a:pPr marL="0" indent="0">
              <a:buNone/>
              <a:tabLst>
                <a:tab pos="4305300" algn="r"/>
              </a:tabLst>
            </a:pPr>
            <a:r>
              <a:rPr lang="nl-NL" dirty="0" smtClean="0"/>
              <a:t>Beloning ondernemen	€ 43.000	</a:t>
            </a:r>
          </a:p>
          <a:p>
            <a:pPr marL="0" indent="0">
              <a:buNone/>
              <a:tabLst>
                <a:tab pos="4305300" algn="r"/>
              </a:tabLst>
            </a:pPr>
            <a:r>
              <a:rPr lang="nl-NL" dirty="0" smtClean="0"/>
              <a:t>= beloning ondernemersrisico</a:t>
            </a:r>
            <a:endParaRPr lang="nl-NL" dirty="0"/>
          </a:p>
        </p:txBody>
      </p:sp>
      <p:cxnSp>
        <p:nvCxnSpPr>
          <p:cNvPr id="7" name="Rechte verbindingslijn 6"/>
          <p:cNvCxnSpPr/>
          <p:nvPr/>
        </p:nvCxnSpPr>
        <p:spPr>
          <a:xfrm flipV="1">
            <a:off x="5915025" y="4829175"/>
            <a:ext cx="4619625" cy="190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kstvak 7"/>
          <p:cNvSpPr txBox="1"/>
          <p:nvPr/>
        </p:nvSpPr>
        <p:spPr>
          <a:xfrm>
            <a:off x="10534650" y="4152900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>
                <a:solidFill>
                  <a:schemeClr val="bg1"/>
                </a:solidFill>
              </a:rPr>
              <a:t>-</a:t>
            </a:r>
            <a:endParaRPr lang="nl-NL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78659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844833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onomielokaal havo">
  <a:themeElements>
    <a:clrScheme name="Econlokaa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760603"/>
      </a:accent1>
      <a:accent2>
        <a:srgbClr val="4F81B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havo" id="{A68B37FA-537D-4FD8-90CD-DCC3044E4AAF}" vid="{9CA03E87-7775-4AB0-979D-B00E25D7FF8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havo</Template>
  <TotalTime>7257</TotalTime>
  <Words>374</Words>
  <Application>Microsoft Office PowerPoint</Application>
  <PresentationFormat>Breedbeeld</PresentationFormat>
  <Paragraphs>126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Courier New</vt:lpstr>
      <vt:lpstr>Wingdings</vt:lpstr>
      <vt:lpstr>Wingdings 3</vt:lpstr>
      <vt:lpstr>Economielokaal havo</vt:lpstr>
      <vt:lpstr>Stroom- en voorraadgrootheden</vt:lpstr>
      <vt:lpstr>Voorraad- of stroomgrootheid</vt:lpstr>
      <vt:lpstr>verwerkingsopdracht</vt:lpstr>
      <vt:lpstr>Bij een bedrijf</vt:lpstr>
      <vt:lpstr>De balans</vt:lpstr>
      <vt:lpstr>De resultatenrekening</vt:lpstr>
      <vt:lpstr>Beloning voor ondernemen</vt:lpstr>
      <vt:lpstr>PowerPoint-presentatie</vt:lpstr>
    </vt:vector>
  </TitlesOfParts>
  <Company>Krimpenerwaard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Stroom- en voorraadgrootheden</dc:title>
  <dc:creator>pbloemers</dc:creator>
  <cp:lastModifiedBy>pbloemers</cp:lastModifiedBy>
  <cp:revision>17</cp:revision>
  <dcterms:created xsi:type="dcterms:W3CDTF">2017-01-12T14:20:19Z</dcterms:created>
  <dcterms:modified xsi:type="dcterms:W3CDTF">2017-01-17T15:18:14Z</dcterms:modified>
</cp:coreProperties>
</file>